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3" r:id="rId4"/>
    <p:sldId id="264" r:id="rId5"/>
    <p:sldId id="265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5EEC3C"/>
    <a:srgbClr val="9EFF29"/>
    <a:srgbClr val="A4660C"/>
    <a:srgbClr val="952F69"/>
    <a:srgbClr val="FF856D"/>
    <a:srgbClr val="FF2549"/>
    <a:srgbClr val="003635"/>
    <a:srgbClr val="005856"/>
    <a:srgbClr val="007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74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5960" y="2949677"/>
            <a:ext cx="8048717" cy="1637071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83" y="1998415"/>
            <a:ext cx="7975483" cy="685791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713" y="194838"/>
            <a:ext cx="8246070" cy="763526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843" y="1275735"/>
            <a:ext cx="8246070" cy="3262122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5500" y="605639"/>
            <a:ext cx="6461299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5500" y="1519084"/>
            <a:ext cx="6461299" cy="322103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693" y="220024"/>
            <a:ext cx="8093365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552291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024688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52291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024688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6373" y="3375578"/>
            <a:ext cx="5872480" cy="96612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C000"/>
                </a:solidFill>
              </a:rPr>
              <a:t>The lecture 13: Pandas</a:t>
            </a:r>
            <a:br>
              <a:rPr lang="en-US" dirty="0">
                <a:solidFill>
                  <a:srgbClr val="FFC000"/>
                </a:solidFill>
              </a:rPr>
            </a:br>
            <a:r>
              <a:rPr lang="en-US" dirty="0">
                <a:solidFill>
                  <a:srgbClr val="FFC000"/>
                </a:solidFill>
              </a:rPr>
              <a:t>Senior lecturer: Vladislav </a:t>
            </a:r>
            <a:r>
              <a:rPr lang="en-US" dirty="0" err="1">
                <a:solidFill>
                  <a:srgbClr val="FFC000"/>
                </a:solidFill>
              </a:rPr>
              <a:t>Karyukin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67F53D-7222-4DA2-8E0F-67C59BF57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0213" y="194838"/>
            <a:ext cx="5309570" cy="68569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ASTYPE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D1313E-BBD9-4BE9-A5ED-4AE874ED4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3.7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-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1.2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-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2.6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arr.astype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(np.int32))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3928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567B3D-61B4-42AA-BABC-9EEE17FE0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159" y="194838"/>
            <a:ext cx="5397623" cy="67214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ASTYPE STRINGS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C41AAA-00B2-483D-AB80-F04C2B74C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  <a:latin typeface="Consolas"/>
              </a:rPr>
              <a:t>numeric_strings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([</a:t>
            </a:r>
            <a:r>
              <a:rPr lang="en-GB" i="1" dirty="0">
                <a:solidFill>
                  <a:srgbClr val="C9802B"/>
                </a:solidFill>
                <a:latin typeface="Consolas"/>
              </a:rPr>
              <a:t>'1.25'</a:t>
            </a:r>
            <a:r>
              <a:rPr lang="en-GB" i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i="1" dirty="0">
                <a:solidFill>
                  <a:srgbClr val="C9802B"/>
                </a:solidFill>
                <a:latin typeface="Consolas"/>
              </a:rPr>
              <a:t>'-9.6'</a:t>
            </a:r>
            <a:r>
              <a:rPr lang="en-GB" i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i="1" dirty="0">
                <a:solidFill>
                  <a:srgbClr val="C9802B"/>
                </a:solidFill>
                <a:latin typeface="Consolas"/>
              </a:rPr>
              <a:t>'42'</a:t>
            </a:r>
            <a:r>
              <a:rPr lang="en-GB" i="1" dirty="0">
                <a:solidFill>
                  <a:srgbClr val="000000"/>
                </a:solidFill>
                <a:latin typeface="Consolas"/>
              </a:rPr>
              <a:t>], </a:t>
            </a:r>
            <a:r>
              <a:rPr lang="en-GB" i="1" dirty="0" err="1">
                <a:solidFill>
                  <a:srgbClr val="000000"/>
                </a:solidFill>
                <a:latin typeface="Consolas"/>
              </a:rPr>
              <a:t>dtype</a:t>
            </a:r>
            <a:r>
              <a:rPr lang="en-GB" i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GB" i="1" dirty="0" err="1">
                <a:solidFill>
                  <a:srgbClr val="000000"/>
                </a:solidFill>
                <a:latin typeface="Consolas"/>
              </a:rPr>
              <a:t>np.string</a:t>
            </a:r>
            <a:r>
              <a:rPr lang="en-GB" i="1" dirty="0">
                <a:solidFill>
                  <a:srgbClr val="000000"/>
                </a:solidFill>
                <a:latin typeface="Consolas"/>
              </a:rPr>
              <a:t>_)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numeric_strings</a:t>
            </a:r>
            <a:endParaRPr lang="en-GB" dirty="0">
              <a:solidFill>
                <a:srgbClr val="000000"/>
              </a:solidFill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numeric_strings.astype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(float)</a:t>
            </a:r>
            <a:endParaRPr lang="en-GB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4688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5036AE-A3CC-4620-A5E6-92D904D2E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2479" y="194838"/>
            <a:ext cx="5377303" cy="60441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SLICING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0FAC4F-B891-415F-A35D-11292B04F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np.arange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10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endParaRPr lang="en-GB" dirty="0">
              <a:solidFill>
                <a:srgbClr val="000000"/>
              </a:solidFill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])</a:t>
            </a:r>
          </a:p>
          <a:p>
            <a:endParaRPr lang="en-GB" dirty="0">
              <a:solidFill>
                <a:srgbClr val="000000"/>
              </a:solidFill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: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8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])</a:t>
            </a:r>
          </a:p>
          <a:p>
            <a:endParaRPr lang="en-GB" dirty="0">
              <a:solidFill>
                <a:srgbClr val="000000"/>
              </a:solidFill>
              <a:latin typeface="Consolas"/>
            </a:endParaRPr>
          </a:p>
          <a:p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: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8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 =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12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0786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DD21D6-6554-425F-8886-EF9D11B52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8293" y="86465"/>
            <a:ext cx="5451810" cy="71956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2D-arrays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4E6C62-6780-4E62-B1FC-595941A15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000000"/>
                </a:solidFill>
                <a:latin typeface="Consolas"/>
              </a:rPr>
              <a:t>arr2d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([[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], 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4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6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], 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7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8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9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]])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p</a:t>
            </a:r>
            <a:r>
              <a:rPr lang="en-GB" dirty="0" err="1">
                <a:solidFill>
                  <a:srgbClr val="0000FF"/>
                </a:solidFill>
                <a:latin typeface="Consolas"/>
              </a:rPr>
              <a:t>rint</a:t>
            </a:r>
            <a:r>
              <a:rPr lang="ru-RU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arr2d[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</a:t>
            </a:r>
            <a:r>
              <a:rPr lang="ru-RU" dirty="0">
                <a:solidFill>
                  <a:srgbClr val="000000"/>
                </a:solidFill>
                <a:latin typeface="Consolas"/>
              </a:rPr>
              <a:t>)</a:t>
            </a:r>
            <a:endParaRPr lang="en-GB" dirty="0">
              <a:solidFill>
                <a:srgbClr val="000000"/>
              </a:solidFill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(arr2d[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0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(arr2d[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0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3059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8267" y="194838"/>
            <a:ext cx="5221516" cy="66537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Pandas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203" y="1411202"/>
            <a:ext cx="8246070" cy="3262122"/>
          </a:xfrm>
        </p:spPr>
        <p:txBody>
          <a:bodyPr/>
          <a:lstStyle/>
          <a:p>
            <a:r>
              <a:rPr lang="en-US" dirty="0"/>
              <a:t>NumPy, short for Numerical Python, is a foundational library for scientific computing in Python. It provides support for large, multi-dimensional arrays and matrices, along with a collection of mathematical functions to operate on these arrays efficiently.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A26AD9-3897-4F66-863C-1A439BD10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NumPy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55AAA3-C2BB-4DF4-9230-6807BBF3C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Array Object:</a:t>
            </a:r>
            <a:r>
              <a:rPr lang="en-US" dirty="0"/>
              <a:t> NumPy's main object is the homogeneous multidimensional array, known as </a:t>
            </a:r>
            <a:r>
              <a:rPr lang="en-US" b="1" dirty="0" err="1"/>
              <a:t>ndarray</a:t>
            </a:r>
            <a:r>
              <a:rPr lang="en-US" dirty="0"/>
              <a:t>. It is a table of elements, all of the same type, indexed by a tuple of positive integers. Arrays in NumPy are faster and more compact than Python lists.</a:t>
            </a:r>
          </a:p>
          <a:p>
            <a:r>
              <a:rPr lang="en-US" b="1" dirty="0"/>
              <a:t>Array Creation:</a:t>
            </a:r>
            <a:r>
              <a:rPr lang="en-US" dirty="0"/>
              <a:t> Arrays can be created from lists or tuples using the </a:t>
            </a:r>
            <a:r>
              <a:rPr lang="en-US" b="1" dirty="0" err="1"/>
              <a:t>numpy.array</a:t>
            </a:r>
            <a:r>
              <a:rPr lang="en-US" b="1" dirty="0"/>
              <a:t>() </a:t>
            </a:r>
            <a:r>
              <a:rPr lang="en-US" dirty="0"/>
              <a:t>function, or through dedicated functions like </a:t>
            </a:r>
            <a:r>
              <a:rPr lang="en-US" b="1" dirty="0" err="1"/>
              <a:t>numpy.zeros</a:t>
            </a:r>
            <a:r>
              <a:rPr lang="en-US" b="1" dirty="0"/>
              <a:t>()</a:t>
            </a:r>
            <a:r>
              <a:rPr lang="en-US" dirty="0"/>
              <a:t>, </a:t>
            </a:r>
            <a:r>
              <a:rPr lang="en-US" b="1" dirty="0" err="1"/>
              <a:t>numpy.ones</a:t>
            </a:r>
            <a:r>
              <a:rPr lang="en-US" b="1" dirty="0"/>
              <a:t>()</a:t>
            </a:r>
            <a:r>
              <a:rPr lang="en-US" dirty="0"/>
              <a:t>, </a:t>
            </a:r>
            <a:r>
              <a:rPr lang="en-US" b="1" dirty="0" err="1"/>
              <a:t>numpy.arange</a:t>
            </a:r>
            <a:r>
              <a:rPr lang="en-US" b="1" dirty="0"/>
              <a:t>()</a:t>
            </a:r>
            <a:r>
              <a:rPr lang="en-US" dirty="0"/>
              <a:t> and </a:t>
            </a:r>
            <a:r>
              <a:rPr lang="en-US" b="1" dirty="0" err="1"/>
              <a:t>numpy.linespace</a:t>
            </a:r>
            <a:r>
              <a:rPr lang="en-US" b="1" dirty="0"/>
              <a:t>()</a:t>
            </a:r>
            <a:r>
              <a:rPr lang="en-US" dirty="0"/>
              <a:t>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18743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562A53-4726-4490-BAFA-3CD0E90FC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1839" y="194838"/>
            <a:ext cx="5417943" cy="67214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NumPy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FBD7D3-1D19-45CE-9372-F60138141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Data Types:</a:t>
            </a:r>
            <a:r>
              <a:rPr lang="en-US" dirty="0"/>
              <a:t> NumPy supports a wide range of numerical data types, such as</a:t>
            </a:r>
            <a:r>
              <a:rPr lang="ru-RU" dirty="0"/>
              <a:t> </a:t>
            </a:r>
            <a:r>
              <a:rPr lang="en-US" dirty="0"/>
              <a:t>int, float, complex, bool, and more. This allows for precise control over the data stored in arrays.</a:t>
            </a:r>
          </a:p>
          <a:p>
            <a:r>
              <a:rPr lang="en-US" b="1" dirty="0"/>
              <a:t>Array Operations:</a:t>
            </a:r>
            <a:r>
              <a:rPr lang="en-US" dirty="0"/>
              <a:t> NumPy provides a variety of operations for array manipulation, including mathematical operations (addition, subtraction, multiplication, division), logical operations, statistical operations (mean, median, standard deviation), and more.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824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2B9D5E-CBF0-454B-85E1-F75BECD60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2479" y="194838"/>
            <a:ext cx="5377303" cy="65182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NumPy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4AB3FE-470C-46DC-9F04-1760B4B5C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149" y="1309602"/>
            <a:ext cx="8246070" cy="347237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Indexing and Slicing:</a:t>
            </a:r>
            <a:r>
              <a:rPr lang="en-US" dirty="0"/>
              <a:t> Arrays can be indexed and sliced using standard Python syntax, allowing for easy access and modification of array elements.</a:t>
            </a:r>
          </a:p>
          <a:p>
            <a:r>
              <a:rPr lang="en-US" b="1" dirty="0"/>
              <a:t>Linear Algebra:</a:t>
            </a:r>
            <a:r>
              <a:rPr lang="en-US" dirty="0"/>
              <a:t> NumPy provides a set of functions for linear algebra operations, such as matrix multiplication, eigenvalue decomposition, and solving linear equations.</a:t>
            </a:r>
          </a:p>
          <a:p>
            <a:r>
              <a:rPr lang="en-US" b="1" dirty="0"/>
              <a:t>Integration with Other Libraries:</a:t>
            </a:r>
            <a:r>
              <a:rPr lang="en-US" dirty="0"/>
              <a:t> NumPy serves as the foundational library for many other scientific computing libraries in Python, such as SciPy, Pandas, and Matplotlib.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3393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C0F2BF-86BC-46B7-883E-C6E8A4EAC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7973" y="194838"/>
            <a:ext cx="5451810" cy="67214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NumPy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B4F30C-C888-490B-B966-28DDAEC89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31" y="1397654"/>
            <a:ext cx="8607056" cy="3551008"/>
          </a:xfrm>
        </p:spPr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#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Creating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NumPy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array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from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 Python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list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endParaRPr kumimoji="0" lang="en-US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array_from_list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=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np.array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([1, 2, 3, 4, 5])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#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Creating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NumPy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array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filled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with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zeros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array_of_zeros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=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np.zeros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(5)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#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Creating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NumPy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array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filled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with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ones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array_of_ones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=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np.ones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(5)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#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Creating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NumPy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array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with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range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of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numbers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array_range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=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np.arange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(0, 10, 2)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#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Creating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NumPy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array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with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evenly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spaced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numbers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over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specified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interval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array_linspace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=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np.linspace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(0, 1, 5)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kumimoji="0" lang="ru-RU" altLang="ru-RU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kumimoji="0" lang="ru-RU" altLang="ru-RU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9292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14017D-6AFB-4CAC-8052-876004A98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1519" y="194838"/>
            <a:ext cx="5438263" cy="67214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NumPy</a:t>
            </a:r>
            <a:endParaRPr lang="ru-RU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9DB6C80-B552-4D65-B3F2-9C0735BF01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38789" y="2048530"/>
            <a:ext cx="8370994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#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Creating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 2D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array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(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matrix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) array_2d =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np.array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([[1, 2, 3], [4, 5, 6], [7, 8, 9]])</a:t>
            </a:r>
            <a:endParaRPr kumimoji="0" lang="en-US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#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Creating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 3D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array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array_3d =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np.array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([[[1, 2], [3, 4]], [[5, 6], [7, 8]]])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440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A8490-D619-4692-BE2C-D9C3E5A0A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6347" y="194838"/>
            <a:ext cx="5343436" cy="59764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NumPy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9150BD-749D-41C2-84CD-9B797A2F0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587" y="1503679"/>
            <a:ext cx="8212326" cy="3034177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data2 = [[</a:t>
            </a:r>
            <a:r>
              <a:rPr lang="en-GB" sz="24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], [</a:t>
            </a:r>
            <a:r>
              <a:rPr lang="en-GB" sz="24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]]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arr2 = </a:t>
            </a:r>
            <a:r>
              <a:rPr lang="en-GB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np.array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(data2)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(arr2)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(arr2.ndim)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(arr2.shape)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4584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11C6A3-0341-46F9-9385-92C975102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6667" y="194838"/>
            <a:ext cx="5323116" cy="66537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NumPy operations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C249C7-6A43-4E1F-8BC0-262A4719E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1.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2.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3.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*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–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/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**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0.5)</a:t>
            </a:r>
            <a:endParaRPr lang="en-GB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9815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736</Words>
  <Application>Microsoft Office PowerPoint</Application>
  <PresentationFormat>Экран (16:9)</PresentationFormat>
  <Paragraphs>62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Arial Unicode MS</vt:lpstr>
      <vt:lpstr>Calibri</vt:lpstr>
      <vt:lpstr>Consolas</vt:lpstr>
      <vt:lpstr>Times New Roman</vt:lpstr>
      <vt:lpstr>Office Theme</vt:lpstr>
      <vt:lpstr>The lecture 13: Pandas Senior lecturer: Vladislav Karyukin</vt:lpstr>
      <vt:lpstr>Pandas</vt:lpstr>
      <vt:lpstr>NumPy</vt:lpstr>
      <vt:lpstr>NumPy</vt:lpstr>
      <vt:lpstr>NumPy</vt:lpstr>
      <vt:lpstr>NumPy</vt:lpstr>
      <vt:lpstr>NumPy</vt:lpstr>
      <vt:lpstr>NumPy</vt:lpstr>
      <vt:lpstr>NumPy operations</vt:lpstr>
      <vt:lpstr>ASTYPE</vt:lpstr>
      <vt:lpstr>ASTYPE STRINGS</vt:lpstr>
      <vt:lpstr>SLICING</vt:lpstr>
      <vt:lpstr>2D-arrays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2024-04-23T20:37:16Z</dcterms:modified>
</cp:coreProperties>
</file>